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80" r:id="rId4"/>
    <p:sldId id="262" r:id="rId5"/>
    <p:sldId id="281" r:id="rId6"/>
    <p:sldId id="282" r:id="rId7"/>
    <p:sldId id="277" r:id="rId8"/>
    <p:sldId id="263" r:id="rId9"/>
    <p:sldId id="264" r:id="rId10"/>
    <p:sldId id="283" r:id="rId11"/>
    <p:sldId id="265" r:id="rId12"/>
    <p:sldId id="268" r:id="rId13"/>
    <p:sldId id="269" r:id="rId14"/>
    <p:sldId id="266" r:id="rId15"/>
    <p:sldId id="278" r:id="rId16"/>
    <p:sldId id="270" r:id="rId17"/>
    <p:sldId id="260" r:id="rId18"/>
    <p:sldId id="273" r:id="rId19"/>
    <p:sldId id="274" r:id="rId20"/>
    <p:sldId id="275" r:id="rId21"/>
    <p:sldId id="279" r:id="rId22"/>
    <p:sldId id="261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85973"/>
  </p:normalViewPr>
  <p:slideViewPr>
    <p:cSldViewPr snapToGrid="0" snapToObjects="1">
      <p:cViewPr varScale="1">
        <p:scale>
          <a:sx n="98" d="100"/>
          <a:sy n="98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D4CD-01FE-5143-8292-9DF0AF2E95DF}" type="datetimeFigureOut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0E90C-C52B-4245-9739-5625F50A777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0874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531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dirty="0"/>
              <a:t>Commodities</a:t>
            </a:r>
            <a:r>
              <a:rPr lang="zh-TW" altLang="en-US" dirty="0"/>
              <a:t>商品</a:t>
            </a:r>
            <a:endParaRPr lang="en-US" altLang="zh-TW" dirty="0"/>
          </a:p>
          <a:p>
            <a:r>
              <a:rPr lang="en" altLang="zh-TW" dirty="0">
                <a:solidFill>
                  <a:srgbClr val="FF0000"/>
                </a:solidFill>
              </a:rPr>
              <a:t>labor intensive</a:t>
            </a:r>
            <a:r>
              <a:rPr kumimoji="1" lang="zh-TW" altLang="en-US" dirty="0"/>
              <a:t>勞動密集型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5967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制定了金融事件排名任務，旨在根據金融新聞（文檔）對給定資產（查詢）的影響進行評分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5145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l-GR" altLang="zh-TW" dirty="0"/>
              <a:t>Θ </a:t>
            </a:r>
            <a:r>
              <a:rPr kumimoji="1" lang="zh-TW" altLang="en-US" dirty="0"/>
              <a:t>表示要學習的函數的參數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383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660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2460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</a:t>
            </a:r>
            <a:r>
              <a:rPr lang="en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yˆti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∈ R | Q | is the final prediction of news </a:t>
            </a:r>
            <a:r>
              <a:rPr lang="en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Dti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all the queries; and y ̄</a:t>
            </a:r>
            <a:r>
              <a:rPr lang="en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∈ R | Q | denotes the scores from the quantification </a:t>
            </a:r>
            <a:endParaRPr lang="en" altLang="zh-TW" dirty="0"/>
          </a:p>
          <a:p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 where we gather the output of Equation 4 across all queries. </a:t>
            </a:r>
          </a:p>
          <a:p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⊙ denotes the element-wise product and power (·) is a element-wise power function. </a:t>
            </a:r>
            <a:r>
              <a:rPr lang="el-GR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 </a:t>
            </a:r>
            <a:r>
              <a:rPr lang="e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hyper-parameter to balance the contribution of the two modules. </a:t>
            </a:r>
            <a:endParaRPr lang="en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6050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0E90C-C52B-4245-9739-5625F50A777E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125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B6268-9B49-454F-A53F-9BFCB080F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0AED64-DA28-3C4B-98E4-5AD78A42F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B19822-1AC0-D54D-A3A7-D7B4805A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2388-3CD2-2441-9DB1-C4DC3F52DAF9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317D15-EBC4-8B43-864C-09CC1CB3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BEF5E1-0303-E646-BC54-A50A902F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BiauKai" panose="02010601000101010101" pitchFamily="2" charset="-120"/>
                <a:ea typeface="BiauKai" panose="02010601000101010101" pitchFamily="2" charset="-120"/>
              </a:defRPr>
            </a:lvl1pPr>
          </a:lstStyle>
          <a:p>
            <a:fld id="{27DD1D38-DC40-4844-BE4A-05A30284A73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B3DC7F0-D27F-6145-BA5B-D202A5F18907}"/>
              </a:ext>
            </a:extLst>
          </p:cNvPr>
          <p:cNvSpPr txBox="1"/>
          <p:nvPr userDrawn="1"/>
        </p:nvSpPr>
        <p:spPr>
          <a:xfrm>
            <a:off x="11066929" y="6548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627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00C752-753D-6443-A295-54ECB345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A2B53FA-251C-654B-9CC5-4FB855D6B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9C6CBA-3B61-7348-8E89-C9033D58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634-E3BA-E349-8FCF-B9EB6CA8C0C8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9F8F7F-8DBA-3C42-BE62-BEC387B6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924F1F-4D2A-2C4D-B4F8-D96CB2EC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781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FF4C99A-CAA9-BA42-8920-26493A36B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27EE260-E1B1-D848-8F56-8AA28D074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C89088-666F-9848-A629-D821F497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1794-C760-8649-A789-183B5DAADEC6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5842F7-16ED-1C44-BCFA-FED25FC6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07C14B-1DAC-B34A-A5D5-468E4DB7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826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1D205-FB8B-0141-9190-8D98670C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BFBF48-F1FC-734A-BE34-CA2CB127A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F3EBF3-F3D0-DB43-8A8F-57E8EAEC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55FF-382A-324D-8B18-A11E8F673A97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BB6293-CF3A-7846-BD1B-9DBE354E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7B4B28-D2DE-DD4C-941B-8B3ABF8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014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3573FD-9BB7-5948-BBCF-077D6765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43D41D-6BCB-8C40-BE65-2686BBCB9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8F8357-6814-CF4A-B11F-44EBA01F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4DE7-D589-EE45-8CAD-0BED113D9857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E313C4-5F09-5C40-A636-7B989834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DF34EC-9720-A349-AF30-F4C499F3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179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BB3C2C-1689-A249-BF0A-A1C243D3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785D59-B1BF-4F43-8C39-22C090DA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D7C634A-536B-0349-84A0-A79E4814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3730DD-6EC2-1049-8CA5-4E324E2B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EB7D-D9BD-FC41-B6D6-E60241244BDF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3C7DD0-B942-7F48-9A02-96B852A4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AFA3B8-D823-B941-93B6-354AEC7E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6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210A72-691E-BB4A-BF50-DC2B7284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9D8A91-454F-BC48-BDE2-0523473E3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B78F2EB-8E5A-A94F-9081-D502ADF5B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B9079E-F5F8-4C4A-8A1F-E5686D5CB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691004C-0110-6F45-9D00-F62C0A43F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3628D47-5C43-0A4C-BE56-20442FA7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8765-33F3-924D-80C2-36D82259D2E7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677D8AC-A0DC-9A48-B499-F5DFA393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C457764-0CF2-CE42-BA80-40AD20BE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8108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7A2E9-5833-0C44-B72E-8DD032E5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4DAD0B-C600-0342-9161-75F5CCEB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AB42-74DA-D046-AE28-24242348B0F7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0E0407C-E892-5245-B505-15B3A5E9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D55691-09EB-C14F-AB2D-1C855597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286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8FF0436-2658-4842-8F15-A8A0AE55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9774-33AA-CB49-88A9-47A48399350B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B6E3C12-491C-DD4E-8F0E-8636105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CF3E04-E2BC-6B48-AEEF-095052FE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68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0DDD39-6032-7449-92C5-84741540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5D339A-BFE0-4A4A-87DC-19DCC645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46B4507-7FE7-0A44-B1D5-287C0DA33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D6DB5BB-8FF8-414C-A908-0D8334D3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4D0-D5B9-C544-A5BF-1ABFFC4694BE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8A7EFC-AA58-9F4E-8221-88E3A3C5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C7472D-AA5F-3445-BF3D-D7C37C48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548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4B7D88-24E9-5E48-A812-43D33C0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A36335E-68EF-2744-81EF-E2FBBBD26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6A41A75-8684-A344-A708-29D5B3C06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5BBB73-63A6-B549-BB01-CF75B5F0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32A6-C6F6-614F-BDC7-67209B7BE2E7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F55B6F-CD23-5041-8D2C-461B73F8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0C9CE6-65E3-5544-BA97-06017B18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017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7DAECB5-E4E8-B24A-8581-C3AD6595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42F488-EC1F-E544-8F9B-6C1E57FCF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41D50B-82F5-3540-8894-63509FF33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D3D14-C82C-4D4C-8BEA-8249BC34BD1C}" type="datetime1">
              <a:rPr kumimoji="1" lang="zh-TW" altLang="en-US" smtClean="0"/>
              <a:t>2022/2/8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2A5C65-3B93-D44C-B62E-E6B1AD2FB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37296A-52A4-F147-8A47-2FEFDCC0E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BiauKai" panose="02010601000101010101" pitchFamily="2" charset="-120"/>
                <a:ea typeface="BiauKai" panose="02010601000101010101" pitchFamily="2" charset="-120"/>
              </a:defRPr>
            </a:lvl1pPr>
          </a:lstStyle>
          <a:p>
            <a:fld id="{27DD1D38-DC40-4844-BE4A-05A30284A732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78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68BBC0-3A8A-DF4E-AEC8-3E7F3BAF5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altLang="zh-TW" dirty="0"/>
              <a:t>Hybrid Learning to Rank for Financial Event Ranking </a:t>
            </a:r>
            <a:br>
              <a:rPr lang="en" altLang="zh-TW" dirty="0"/>
            </a:b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2D828F-2B56-9A4D-980A-A8A099DF5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757" y="3509963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kumimoji="1" lang="en-US" altLang="zh-TW" sz="2800" dirty="0"/>
              <a:t>Advisor: Jia-Ling, Koh</a:t>
            </a:r>
          </a:p>
          <a:p>
            <a:pPr algn="l"/>
            <a:r>
              <a:rPr kumimoji="1" lang="en-US" altLang="zh-TW" sz="2800" dirty="0"/>
              <a:t>Speaker: Hsiang-Hui Chou</a:t>
            </a:r>
          </a:p>
          <a:p>
            <a:pPr algn="l"/>
            <a:r>
              <a:rPr kumimoji="1" lang="en-US" altLang="zh-TW" sz="2800" dirty="0"/>
              <a:t>Source: SIGIR ’21</a:t>
            </a:r>
          </a:p>
          <a:p>
            <a:pPr algn="l"/>
            <a:r>
              <a:rPr kumimoji="1" lang="en-US" altLang="zh-TW" sz="2800" dirty="0"/>
              <a:t>Date:2021/1/11</a:t>
            </a:r>
            <a:endParaRPr kumimoji="1" lang="zh-TW" altLang="en-US" sz="2800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238010-3937-484D-B421-E22FD0FB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841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id="{5FC4D164-C3A2-AB47-A079-B498E4D4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640" y="2087333"/>
            <a:ext cx="8946095" cy="3834041"/>
          </a:xfr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BDB4DC7D-05BA-5442-98AE-2E17D70C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" altLang="zh-TW" dirty="0"/>
              <a:t>Influence Quantification Module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F002901-9413-9448-ACA7-D76631F7D64E}"/>
              </a:ext>
            </a:extLst>
          </p:cNvPr>
          <p:cNvSpPr txBox="1"/>
          <p:nvPr/>
        </p:nvSpPr>
        <p:spPr>
          <a:xfrm>
            <a:off x="957264" y="1536527"/>
            <a:ext cx="4361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TW" sz="2800" dirty="0"/>
              <a:t>Deep Transformer - BERT </a:t>
            </a:r>
          </a:p>
          <a:p>
            <a:endParaRPr kumimoji="1" lang="zh-TW" alt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6FFD1A4-FDCF-1F44-A0FA-32B70549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639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Influence Allocation Module 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29A0B33-E39D-4440-A3B7-8ED28211E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479" y="3678678"/>
            <a:ext cx="3528653" cy="1291739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369AE76-ED57-5345-8472-51BDE276BD06}"/>
              </a:ext>
            </a:extLst>
          </p:cNvPr>
          <p:cNvSpPr txBox="1"/>
          <p:nvPr/>
        </p:nvSpPr>
        <p:spPr>
          <a:xfrm>
            <a:off x="2386178" y="4970417"/>
            <a:ext cx="69974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：</a:t>
            </a:r>
            <a:r>
              <a:rPr lang="en" altLang="zh-TW" sz="2800" dirty="0"/>
              <a:t>the influence predictions over the query set </a:t>
            </a:r>
          </a:p>
          <a:p>
            <a:endParaRPr kumimoji="1" lang="zh-TW" altLang="en-US" dirty="0"/>
          </a:p>
        </p:txBody>
      </p:sp>
      <p:pic>
        <p:nvPicPr>
          <p:cNvPr id="12" name="內容版面配置區 6">
            <a:extLst>
              <a:ext uri="{FF2B5EF4-FFF2-40B4-BE49-F238E27FC236}">
                <a16:creationId xmlns:a16="http://schemas.microsoft.com/office/drawing/2014/main" id="{A42AF384-777C-D542-80D5-27CD9B757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" t="13318" r="74076" b="439"/>
          <a:stretch/>
        </p:blipFill>
        <p:spPr>
          <a:xfrm>
            <a:off x="1798450" y="4818020"/>
            <a:ext cx="702028" cy="952616"/>
          </a:xfrm>
          <a:prstGeom prst="rect">
            <a:avLst/>
          </a:prstGeom>
        </p:spPr>
      </p:pic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F5608AAD-774E-0E4D-A5E7-C98A26286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9" t="17495" r="53854"/>
          <a:stretch/>
        </p:blipFill>
        <p:spPr>
          <a:xfrm>
            <a:off x="3369110" y="1533559"/>
            <a:ext cx="2515782" cy="1895441"/>
          </a:xfrm>
          <a:prstGeom prst="rect">
            <a:avLst/>
          </a:prstGeom>
        </p:spPr>
      </p:pic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FBAF85E2-756B-E645-94B0-4EB079681F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47053" t="17495" r="5330"/>
          <a:stretch/>
        </p:blipFill>
        <p:spPr>
          <a:xfrm>
            <a:off x="5886199" y="1603386"/>
            <a:ext cx="6305801" cy="1895441"/>
          </a:xfrm>
          <a:prstGeom prst="rect">
            <a:avLst/>
          </a:prstGeom>
        </p:spPr>
      </p:pic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9EB241D2-90CD-9A4F-8F39-EA926A04C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678" t="17495" r="74324"/>
          <a:stretch/>
        </p:blipFill>
        <p:spPr>
          <a:xfrm>
            <a:off x="412473" y="1533559"/>
            <a:ext cx="2515782" cy="189544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7E8B2FA-000C-E44A-BEB2-1302E3C3C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4912" t="19325" r="82285"/>
          <a:stretch/>
        </p:blipFill>
        <p:spPr>
          <a:xfrm>
            <a:off x="409303" y="1344075"/>
            <a:ext cx="470263" cy="77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內容版面配置區 6">
            <a:extLst>
              <a:ext uri="{FF2B5EF4-FFF2-40B4-BE49-F238E27FC236}">
                <a16:creationId xmlns:a16="http://schemas.microsoft.com/office/drawing/2014/main" id="{ED405716-B8DF-B142-829E-8ACC24ECF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4" t="24236" r="77711" b="16331"/>
          <a:stretch/>
        </p:blipFill>
        <p:spPr>
          <a:xfrm>
            <a:off x="3115899" y="1363125"/>
            <a:ext cx="470263" cy="656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70EC17AB-EBC4-B045-9672-E82D14D6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07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Influence Mixer 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E7592D7-2A08-5347-9E66-7E1C7AB2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954" y="3600990"/>
            <a:ext cx="4117228" cy="9562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1498BE4-C61F-F341-8481-2800A16AC0D9}"/>
                  </a:ext>
                </a:extLst>
              </p:cNvPr>
              <p:cNvSpPr txBox="1"/>
              <p:nvPr/>
            </p:nvSpPr>
            <p:spPr>
              <a:xfrm>
                <a:off x="3380287" y="4436358"/>
                <a:ext cx="7620001" cy="82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zh-TW" sz="2800" dirty="0"/>
                  <a:t>: final prediction of news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" altLang="zh-TW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" altLang="zh-TW" sz="2800" dirty="0"/>
                  <a:t> over all the queries </a:t>
                </a:r>
                <a:endParaRPr kumimoji="1" lang="en-US" altLang="zh-TW" dirty="0"/>
              </a:p>
              <a:p>
                <a:endParaRPr kumimoji="1" lang="zh-TW" altLang="en-US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1498BE4-C61F-F341-8481-2800A16AC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87" y="4436358"/>
                <a:ext cx="7620001" cy="820546"/>
              </a:xfrm>
              <a:prstGeom prst="rect">
                <a:avLst/>
              </a:prstGeom>
              <a:blipFill>
                <a:blip r:embed="rId4"/>
                <a:stretch>
                  <a:fillRect l="-1664" t="-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>
            <a:extLst>
              <a:ext uri="{FF2B5EF4-FFF2-40B4-BE49-F238E27FC236}">
                <a16:creationId xmlns:a16="http://schemas.microsoft.com/office/drawing/2014/main" id="{B4177C2F-1977-774A-A55B-60E3EF58C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4" r="82951" b="15027"/>
          <a:stretch/>
        </p:blipFill>
        <p:spPr>
          <a:xfrm>
            <a:off x="2918456" y="4339884"/>
            <a:ext cx="566333" cy="812567"/>
          </a:xfrm>
          <a:prstGeom prst="rect">
            <a:avLst/>
          </a:prstGeom>
        </p:spPr>
      </p:pic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A335933A-4B2A-4544-925B-10971C887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alphaModFix amt="20000"/>
          </a:blip>
          <a:srcRect l="6678" t="17495" r="54635"/>
          <a:stretch/>
        </p:blipFill>
        <p:spPr>
          <a:xfrm>
            <a:off x="461106" y="1705549"/>
            <a:ext cx="5123225" cy="1895441"/>
          </a:xfrm>
        </p:spPr>
      </p:pic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C083DF3F-1B2E-BD46-A2A0-663E795E88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92" t="17495" r="5330"/>
          <a:stretch/>
        </p:blipFill>
        <p:spPr>
          <a:xfrm>
            <a:off x="5584331" y="1705549"/>
            <a:ext cx="6300651" cy="1895441"/>
          </a:xfrm>
          <a:prstGeom prst="rect">
            <a:avLst/>
          </a:prstGeom>
        </p:spPr>
      </p:pic>
      <p:pic>
        <p:nvPicPr>
          <p:cNvPr id="9" name="內容版面配置區 6">
            <a:extLst>
              <a:ext uri="{FF2B5EF4-FFF2-40B4-BE49-F238E27FC236}">
                <a16:creationId xmlns:a16="http://schemas.microsoft.com/office/drawing/2014/main" id="{4023C402-3D8E-164C-9DD4-DEE43D4BC2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6704" t="24236" r="77711" b="16331"/>
          <a:stretch/>
        </p:blipFill>
        <p:spPr>
          <a:xfrm>
            <a:off x="3115899" y="1363125"/>
            <a:ext cx="470263" cy="656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69C1CC9-0BA2-D449-A428-1E93716627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4912" t="19325" r="82285"/>
          <a:stretch/>
        </p:blipFill>
        <p:spPr>
          <a:xfrm>
            <a:off x="409303" y="1344075"/>
            <a:ext cx="470263" cy="77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6B0DAEB-F67D-B04F-AB2A-EAC9CF065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3" t="12572" r="82951" b="15026"/>
          <a:stretch/>
        </p:blipFill>
        <p:spPr>
          <a:xfrm>
            <a:off x="6885416" y="1265805"/>
            <a:ext cx="470264" cy="65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DEA601DB-F3E7-0740-BEFA-EC95C4CA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6152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CNN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4F492CA-82FC-B64C-A037-1B724125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95338"/>
            <a:ext cx="2417459" cy="76226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ADCB724-E7A3-1A42-BC72-7F9450EA78FF}"/>
              </a:ext>
            </a:extLst>
          </p:cNvPr>
          <p:cNvSpPr txBox="1"/>
          <p:nvPr/>
        </p:nvSpPr>
        <p:spPr>
          <a:xfrm>
            <a:off x="1160189" y="2131409"/>
            <a:ext cx="40537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TW" sz="2800" dirty="0"/>
              <a:t>stack layer</a:t>
            </a:r>
          </a:p>
          <a:p>
            <a:endParaRPr lang="en" altLang="zh-TW" sz="2800" dirty="0"/>
          </a:p>
          <a:p>
            <a:r>
              <a:rPr lang="en" altLang="zh-TW" sz="2800" dirty="0"/>
              <a:t>column convolution Layer</a:t>
            </a:r>
          </a:p>
          <a:p>
            <a:endParaRPr lang="en" altLang="zh-TW" sz="2800" dirty="0"/>
          </a:p>
          <a:p>
            <a:r>
              <a:rPr lang="en" altLang="zh-TW" sz="2800" dirty="0"/>
              <a:t>row convolution layer</a:t>
            </a:r>
          </a:p>
          <a:p>
            <a:endParaRPr lang="en" altLang="zh-TW" sz="2800" dirty="0"/>
          </a:p>
          <a:p>
            <a:r>
              <a:rPr lang="en" altLang="zh-TW" sz="2800" dirty="0"/>
              <a:t>FC layer. </a:t>
            </a:r>
          </a:p>
          <a:p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8F7F0A-1014-6D43-8A9C-777F70119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5" t="14831"/>
          <a:stretch/>
        </p:blipFill>
        <p:spPr>
          <a:xfrm>
            <a:off x="6270828" y="2131409"/>
            <a:ext cx="3741846" cy="57706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008A988-A51D-7041-BBDF-26FAF9BC6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57600"/>
            <a:ext cx="2426529" cy="84495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73BB916-54CA-0E46-9804-80D49A0A54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994"/>
          <a:stretch/>
        </p:blipFill>
        <p:spPr>
          <a:xfrm>
            <a:off x="6182999" y="4502552"/>
            <a:ext cx="3956424" cy="844952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1FE1CEA-2219-CD4D-AABF-80C209AE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572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Method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21EB686-649E-2349-B479-7DAFBB4CF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427" y="1963738"/>
            <a:ext cx="8527392" cy="2577598"/>
          </a:xfr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404EA0-E1E1-1643-B09C-B78DF228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0488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Method</a:t>
            </a:r>
          </a:p>
          <a:p>
            <a:r>
              <a:rPr kumimoji="1" lang="en-US" altLang="zh-TW" dirty="0"/>
              <a:t>Experiment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4C1293-7B82-5643-9BEE-B86A27E0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360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DATASETS 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610A0B-EB8D-924B-960B-098D645F5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848" y="2076575"/>
            <a:ext cx="9340182" cy="2704849"/>
          </a:xfr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0EEF5E-0B73-104C-BFB0-2EE2FCFB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189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965128-4444-7847-BA1A-B1AA797BB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565"/>
          <a:stretch/>
        </p:blipFill>
        <p:spPr>
          <a:xfrm>
            <a:off x="626135" y="1412895"/>
            <a:ext cx="5581214" cy="456910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143F77E-087D-3344-A718-9C067F452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87"/>
          <a:stretch/>
        </p:blipFill>
        <p:spPr>
          <a:xfrm>
            <a:off x="6302915" y="1539563"/>
            <a:ext cx="5764064" cy="2904462"/>
          </a:xfrm>
          <a:prstGeom prst="rect">
            <a:avLst/>
          </a:prstGeom>
        </p:spPr>
      </p:pic>
      <p:sp>
        <p:nvSpPr>
          <p:cNvPr id="7" name="框架 6">
            <a:extLst>
              <a:ext uri="{FF2B5EF4-FFF2-40B4-BE49-F238E27FC236}">
                <a16:creationId xmlns:a16="http://schemas.microsoft.com/office/drawing/2014/main" id="{E43D17BE-4461-724B-BD1E-C309678C8B35}"/>
              </a:ext>
            </a:extLst>
          </p:cNvPr>
          <p:cNvSpPr/>
          <p:nvPr/>
        </p:nvSpPr>
        <p:spPr>
          <a:xfrm>
            <a:off x="465221" y="5283058"/>
            <a:ext cx="5742128" cy="254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9D19067E-DCBF-9040-92F9-06D7E6178FFC}"/>
              </a:ext>
            </a:extLst>
          </p:cNvPr>
          <p:cNvSpPr/>
          <p:nvPr/>
        </p:nvSpPr>
        <p:spPr>
          <a:xfrm>
            <a:off x="479935" y="2802997"/>
            <a:ext cx="5764064" cy="254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B640C781-B1AF-CE43-B373-B5419FFC731A}"/>
              </a:ext>
            </a:extLst>
          </p:cNvPr>
          <p:cNvSpPr/>
          <p:nvPr/>
        </p:nvSpPr>
        <p:spPr>
          <a:xfrm>
            <a:off x="6190031" y="3078864"/>
            <a:ext cx="5920410" cy="25464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803FF89-D044-E146-964F-AFB2445A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868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09B482-0581-C344-8940-37D9107CF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40" y="1027906"/>
            <a:ext cx="6240285" cy="5212473"/>
          </a:xfrm>
          <a:prstGeom prst="rect">
            <a:avLst/>
          </a:prstGeom>
        </p:spPr>
      </p:pic>
      <p:sp>
        <p:nvSpPr>
          <p:cNvPr id="6" name="框架 5">
            <a:extLst>
              <a:ext uri="{FF2B5EF4-FFF2-40B4-BE49-F238E27FC236}">
                <a16:creationId xmlns:a16="http://schemas.microsoft.com/office/drawing/2014/main" id="{A295D0AA-508D-FF4D-93C1-0F20A31CF19C}"/>
              </a:ext>
            </a:extLst>
          </p:cNvPr>
          <p:cNvSpPr/>
          <p:nvPr/>
        </p:nvSpPr>
        <p:spPr>
          <a:xfrm>
            <a:off x="4302030" y="2353469"/>
            <a:ext cx="6365969" cy="6303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5D404BDB-30A8-274F-B3E8-47C48D7511FA}"/>
              </a:ext>
            </a:extLst>
          </p:cNvPr>
          <p:cNvSpPr/>
          <p:nvPr/>
        </p:nvSpPr>
        <p:spPr>
          <a:xfrm>
            <a:off x="4302030" y="3781572"/>
            <a:ext cx="6392780" cy="6139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CE2FA5F9-379A-674D-A77E-45FAA5B83973}"/>
              </a:ext>
            </a:extLst>
          </p:cNvPr>
          <p:cNvSpPr/>
          <p:nvPr/>
        </p:nvSpPr>
        <p:spPr>
          <a:xfrm>
            <a:off x="4206991" y="5578284"/>
            <a:ext cx="6487819" cy="6139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3C911A84-8F21-B048-9729-3BDE99D5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1285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0DCE09-2DD4-AF4C-A4CD-A4BA58E2E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52" y="1690688"/>
            <a:ext cx="8429692" cy="4253163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5CFBF2-7185-E046-B193-14441CCF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983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/>
              <a:t>Introduction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Method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0127BB2E-9065-DC42-8944-F3664755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286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413037A-1088-CB48-9EF5-392F2B879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455" y="365125"/>
            <a:ext cx="6393742" cy="5843170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5440F0-564A-C349-8734-71EE3197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368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Method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0E0ABB-0E52-874A-90FD-B0774BBE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2218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7A7533-6E8A-154D-BC4E-C4E31E832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TW" dirty="0"/>
              <a:t>From the data perspective by building up a labeling system and   constructed three large-scale datasets</a:t>
            </a:r>
          </a:p>
          <a:p>
            <a:r>
              <a:rPr kumimoji="1" lang="en" altLang="zh-TW" dirty="0"/>
              <a:t>The experimental results validate the rationality and effectiveness of solving financial event ranking through learning to rank</a:t>
            </a:r>
          </a:p>
          <a:p>
            <a:endParaRPr kumimoji="1" lang="en" altLang="zh-TW" dirty="0"/>
          </a:p>
          <a:p>
            <a:endParaRPr kumimoji="1"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EADD49-B1F7-E646-BDF1-0E826E23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2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Problem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04CEEF0-937F-3E48-BA9D-929770F67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TW" dirty="0"/>
              <a:t>The prices of financial assets such as stocks and commodities are </a:t>
            </a:r>
            <a:r>
              <a:rPr lang="en" altLang="zh-TW" dirty="0">
                <a:solidFill>
                  <a:srgbClr val="FF0000"/>
                </a:solidFill>
              </a:rPr>
              <a:t>quickly moved </a:t>
            </a:r>
            <a:r>
              <a:rPr lang="en" altLang="zh-TW" dirty="0"/>
              <a:t>by financial events </a:t>
            </a:r>
          </a:p>
          <a:p>
            <a:r>
              <a:rPr lang="en" altLang="zh-TW" dirty="0"/>
              <a:t>Essential for financial participants to </a:t>
            </a:r>
            <a:r>
              <a:rPr lang="en" altLang="zh-TW" dirty="0">
                <a:solidFill>
                  <a:srgbClr val="FF0000"/>
                </a:solidFill>
              </a:rPr>
              <a:t>quickly assess and react </a:t>
            </a:r>
            <a:r>
              <a:rPr lang="en" altLang="zh-TW" dirty="0"/>
              <a:t>to financial events with potential to move the asset price</a:t>
            </a:r>
          </a:p>
          <a:p>
            <a:r>
              <a:rPr lang="en" altLang="zh-TW" dirty="0"/>
              <a:t>Due to the large scale of news stream, it is </a:t>
            </a:r>
            <a:r>
              <a:rPr lang="en" altLang="zh-TW" dirty="0">
                <a:solidFill>
                  <a:srgbClr val="FF0000"/>
                </a:solidFill>
              </a:rPr>
              <a:t>time and labor intensive </a:t>
            </a:r>
            <a:r>
              <a:rPr lang="en" altLang="zh-TW" dirty="0"/>
              <a:t>to manually identify influential events </a:t>
            </a:r>
          </a:p>
          <a:p>
            <a:endParaRPr lang="en" altLang="zh-TW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B549CE-E759-554D-99AF-250F7359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57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Problem</a:t>
            </a:r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EA4A2B3-9A66-B643-AC7D-0EB2709D5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5555"/>
            <a:ext cx="10515600" cy="4171477"/>
          </a:xfr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6230CB-E30F-424F-BE47-F4070578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282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Target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04CEEF0-937F-3E48-BA9D-929770F67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TW" dirty="0"/>
              <a:t>Score financial news (document) according to its influence to the given asset (query)</a:t>
            </a:r>
            <a:r>
              <a:rPr lang="zh-TW" altLang="en-US" dirty="0"/>
              <a:t> </a:t>
            </a:r>
            <a:r>
              <a:rPr lang="en-US" altLang="zh-TW" dirty="0"/>
              <a:t>and rank</a:t>
            </a:r>
            <a:endParaRPr lang="en" altLang="zh-TW" dirty="0"/>
          </a:p>
          <a:p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D4913F0-E7A7-0645-8853-19B95920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786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Input/Output</a:t>
            </a:r>
            <a:endParaRPr kumimoji="1"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172383D-93EB-4B44-BBF3-34D91280763C}"/>
              </a:ext>
            </a:extLst>
          </p:cNvPr>
          <p:cNvSpPr txBox="1"/>
          <p:nvPr/>
        </p:nvSpPr>
        <p:spPr>
          <a:xfrm>
            <a:off x="1511968" y="1920895"/>
            <a:ext cx="6309416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" altLang="zh-TW" sz="2800" dirty="0"/>
              <a:t>Input: candidate news D, query Q, </a:t>
            </a:r>
            <a:r>
              <a:rPr lang="el-GR" altLang="zh-TW" sz="2800" dirty="0"/>
              <a:t>Θ </a:t>
            </a:r>
            <a:endParaRPr lang="en" altLang="zh-TW" sz="2800" dirty="0"/>
          </a:p>
          <a:p>
            <a:r>
              <a:rPr lang="en" altLang="zh-TW" dirty="0"/>
              <a:t> </a:t>
            </a:r>
            <a:endParaRPr lang="en" altLang="zh-TW" sz="2800" dirty="0"/>
          </a:p>
          <a:p>
            <a:r>
              <a:rPr lang="en" altLang="zh-TW" sz="2800" dirty="0"/>
              <a:t>Output: score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F23ECBC-03BB-484E-9ED1-D0AEDC7DE153}"/>
              </a:ext>
            </a:extLst>
          </p:cNvPr>
          <p:cNvSpPr txBox="1"/>
          <p:nvPr/>
        </p:nvSpPr>
        <p:spPr>
          <a:xfrm>
            <a:off x="1511968" y="3869377"/>
            <a:ext cx="8864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sz="2400" dirty="0"/>
              <a:t>D : a list of word IDs that encodes the contents of the news </a:t>
            </a:r>
          </a:p>
          <a:p>
            <a:r>
              <a:rPr lang="en" altLang="zh-TW" sz="2400" dirty="0"/>
              <a:t>Q : a list of word IDs that corresponds to the name of the query asset, </a:t>
            </a:r>
          </a:p>
          <a:p>
            <a:r>
              <a:rPr lang="en" altLang="zh-TW" sz="2400" dirty="0"/>
              <a:t>      e.g., “base metal” </a:t>
            </a:r>
          </a:p>
          <a:p>
            <a:endParaRPr kumimoji="1" lang="zh-TW" alt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3E1146C-C74D-A541-9FB9-88032146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237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B0F7E-11C7-7B44-9038-9860AD7C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D668D-CCFB-8C48-8317-CDA1B45E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934" y="1964521"/>
            <a:ext cx="10515600" cy="4351338"/>
          </a:xfrm>
        </p:spPr>
        <p:txBody>
          <a:bodyPr/>
          <a:lstStyle/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TW" dirty="0"/>
              <a:t>Method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TW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3EAA7F-8290-554F-AEAF-F8DD053B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117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HNR framework (Hybrid News Ranking ) 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E5BD855-8962-6C43-BB89-9C8B4E7E0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78" t="17495" r="5330"/>
          <a:stretch/>
        </p:blipFill>
        <p:spPr>
          <a:xfrm>
            <a:off x="411072" y="1412580"/>
            <a:ext cx="11652592" cy="1895441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172383D-93EB-4B44-BBF3-34D91280763C}"/>
              </a:ext>
            </a:extLst>
          </p:cNvPr>
          <p:cNvSpPr txBox="1"/>
          <p:nvPr/>
        </p:nvSpPr>
        <p:spPr>
          <a:xfrm>
            <a:off x="1182247" y="3549979"/>
            <a:ext cx="527208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sz="2800" dirty="0"/>
              <a:t>Three modules: </a:t>
            </a:r>
          </a:p>
          <a:p>
            <a:r>
              <a:rPr lang="en" altLang="zh-TW" sz="2800" dirty="0"/>
              <a:t>1. Influence quantification module </a:t>
            </a:r>
          </a:p>
          <a:p>
            <a:r>
              <a:rPr lang="en" altLang="zh-TW" sz="2800" dirty="0"/>
              <a:t>2. Influence allocation module </a:t>
            </a:r>
          </a:p>
          <a:p>
            <a:r>
              <a:rPr lang="en" altLang="zh-TW" sz="2800" dirty="0"/>
              <a:t>3. Influence mixer</a:t>
            </a:r>
          </a:p>
          <a:p>
            <a:endParaRPr kumimoji="1" lang="zh-TW" alt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DD243F4-9A7F-B74B-8F64-A9379BB2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067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51EC2-A69E-2940-9C75-2561296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Influence Quantification Module 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A87DC32-9BB7-684C-A825-459329A03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222" y="4021915"/>
            <a:ext cx="3673204" cy="95503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BF9F9D9-6611-684B-81DC-869DC29D9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694" y="4849502"/>
            <a:ext cx="4775165" cy="955033"/>
          </a:xfrm>
          <a:prstGeom prst="rect">
            <a:avLst/>
          </a:prstGeom>
        </p:spPr>
      </p:pic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14F9BE66-47E3-0E4F-BAFB-7368E8D3A7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78" t="17495" r="74134"/>
          <a:stretch/>
        </p:blipFill>
        <p:spPr>
          <a:xfrm>
            <a:off x="329021" y="1729314"/>
            <a:ext cx="2541134" cy="1895441"/>
          </a:xfrm>
          <a:prstGeom prst="rect">
            <a:avLst/>
          </a:prstGeom>
        </p:spPr>
      </p:pic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223A95EF-FF3D-6D43-8F48-539C3F86DF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l="26770" t="17495" r="5330"/>
          <a:stretch/>
        </p:blipFill>
        <p:spPr>
          <a:xfrm>
            <a:off x="3200149" y="1729314"/>
            <a:ext cx="8991851" cy="189544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D44E3BD-0DDD-2643-BBE2-A4892D0BC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2" t="19325" r="82285"/>
          <a:stretch/>
        </p:blipFill>
        <p:spPr>
          <a:xfrm>
            <a:off x="409303" y="1344075"/>
            <a:ext cx="470263" cy="77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7E186B6D-7A8D-2E43-8658-D2CBB7CA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1D38-DC40-4844-BE4A-05A30284A732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595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433</Words>
  <Application>Microsoft Macintosh PowerPoint</Application>
  <PresentationFormat>寬螢幕</PresentationFormat>
  <Paragraphs>105</Paragraphs>
  <Slides>22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BiauKai</vt:lpstr>
      <vt:lpstr>Arial</vt:lpstr>
      <vt:lpstr>Calibri</vt:lpstr>
      <vt:lpstr>Calibri Light</vt:lpstr>
      <vt:lpstr>Cambria Math</vt:lpstr>
      <vt:lpstr>Office 佈景主題</vt:lpstr>
      <vt:lpstr>Hybrid Learning to Rank for Financial Event Ranking  </vt:lpstr>
      <vt:lpstr>Outline</vt:lpstr>
      <vt:lpstr>Problem</vt:lpstr>
      <vt:lpstr>Problem</vt:lpstr>
      <vt:lpstr>Target</vt:lpstr>
      <vt:lpstr>Input/Output</vt:lpstr>
      <vt:lpstr>Outline</vt:lpstr>
      <vt:lpstr>HNR framework (Hybrid News Ranking ) </vt:lpstr>
      <vt:lpstr>Influence Quantification Module </vt:lpstr>
      <vt:lpstr>Influence Quantification Module </vt:lpstr>
      <vt:lpstr>Influence Allocation Module </vt:lpstr>
      <vt:lpstr>Influence Mixer </vt:lpstr>
      <vt:lpstr>CNN</vt:lpstr>
      <vt:lpstr>Method</vt:lpstr>
      <vt:lpstr>Outline</vt:lpstr>
      <vt:lpstr>DATASETS </vt:lpstr>
      <vt:lpstr>Experiment</vt:lpstr>
      <vt:lpstr>Experiment</vt:lpstr>
      <vt:lpstr>Experiment</vt:lpstr>
      <vt:lpstr>Experiment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Learning to Rank for Financial Event Ranking  </dc:title>
  <dc:creator>Microsoft Office User</dc:creator>
  <cp:lastModifiedBy>Microsoft Office User</cp:lastModifiedBy>
  <cp:revision>37</cp:revision>
  <dcterms:created xsi:type="dcterms:W3CDTF">2022-01-10T09:44:28Z</dcterms:created>
  <dcterms:modified xsi:type="dcterms:W3CDTF">2022-02-08T02:39:16Z</dcterms:modified>
</cp:coreProperties>
</file>